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Merriweather" panose="00000500000000000000" pitchFamily="2" charset="0"/>
      <p:regular r:id="rId8"/>
      <p:bold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5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799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12" Type="http://schemas.openxmlformats.org/officeDocument/2006/relationships/image" Target="../media/image16.png"/><Relationship Id="rId17" Type="http://schemas.openxmlformats.org/officeDocument/2006/relationships/image" Target="../media/image21.sv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5" Type="http://schemas.openxmlformats.org/officeDocument/2006/relationships/image" Target="../media/image1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Relationship Id="rId1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646873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Career Path Recommendation System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330898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AI-Driven Career Guidance using Machine Learning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003363"/>
            <a:ext cx="741640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intelligent system recommends suitable career paths to students based on their academic performance, skills, and experience, helping them make informed decisions about their future.</a:t>
            </a:r>
            <a:b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</a:br>
            <a:endParaRPr lang="en-US" sz="1900" dirty="0">
              <a:solidFill>
                <a:srgbClr val="E2E6E9"/>
              </a:solidFill>
              <a:latin typeface="Merriweather" pitchFamily="34" charset="0"/>
              <a:ea typeface="Merriweather" pitchFamily="34" charset="-122"/>
              <a:cs typeface="Merriweather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Pranav Sukale</a:t>
            </a:r>
            <a:b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</a:b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Machine Learning IP - 11099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0661" y="1231583"/>
            <a:ext cx="5387578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 Statement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40661" y="1980248"/>
            <a:ext cx="5985034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Challenges in Current Career Guidance</a:t>
            </a:r>
            <a:endParaRPr lang="en-US" sz="2500" dirty="0"/>
          </a:p>
        </p:txBody>
      </p:sp>
      <p:sp>
        <p:nvSpPr>
          <p:cNvPr id="5" name="Shape 2"/>
          <p:cNvSpPr/>
          <p:nvPr/>
        </p:nvSpPr>
        <p:spPr>
          <a:xfrm>
            <a:off x="6240661" y="2666405"/>
            <a:ext cx="3723680" cy="2556034"/>
          </a:xfrm>
          <a:prstGeom prst="roundRect">
            <a:avLst>
              <a:gd name="adj" fmla="val 3541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486644" y="2912388"/>
            <a:ext cx="3092887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Limited Personalisation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486644" y="3361968"/>
            <a:ext cx="3231713" cy="1614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Career guidance is often generic and marks-focused, failing to account for individual skills, interests, and unique experiences.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52459" y="2666405"/>
            <a:ext cx="3723680" cy="2556034"/>
          </a:xfrm>
          <a:prstGeom prst="roundRect">
            <a:avLst>
              <a:gd name="adj" fmla="val 3541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398443" y="2912388"/>
            <a:ext cx="284321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Wrong Career Choices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0398443" y="3361968"/>
            <a:ext cx="3231713" cy="12915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Students end up wasting time, losing motivation, and facing poor long-term outcomes due to lack of tailored advice.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6240661" y="5410557"/>
            <a:ext cx="7635478" cy="1587341"/>
          </a:xfrm>
          <a:prstGeom prst="roundRect">
            <a:avLst>
              <a:gd name="adj" fmla="val 5702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6486644" y="5656540"/>
            <a:ext cx="386226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Need for Data-Driven Support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6486644" y="6106120"/>
            <a:ext cx="7143512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Transparent, explainable recommendations based on comprehensive student profiles are essential for better decision-making.</a:t>
            </a:r>
            <a:endParaRPr lang="en-US" sz="16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644CD8-ED53-0A4E-0C9C-87C41DF0CB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65572" y="7606163"/>
            <a:ext cx="1964828" cy="62343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79729" y="432813"/>
            <a:ext cx="4808815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System Architecture &amp; Approach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68" y="956686"/>
            <a:ext cx="7040769" cy="660415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08828" y="2358271"/>
            <a:ext cx="1741803" cy="21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ML Model</a:t>
            </a: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4612371" y="5347858"/>
            <a:ext cx="1741803" cy="21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Input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607233" y="5347858"/>
            <a:ext cx="1741803" cy="21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Interface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1766983" y="3675060"/>
            <a:ext cx="1437078" cy="435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Processing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4099239" y="3675061"/>
            <a:ext cx="1654782" cy="435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Presentation Logic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2961191" y="4633761"/>
            <a:ext cx="1437078" cy="442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Recommendation Layer</a:t>
            </a:r>
            <a:endParaRPr lang="en-US" dirty="0"/>
          </a:p>
        </p:txBody>
      </p:sp>
      <p:sp>
        <p:nvSpPr>
          <p:cNvPr id="10" name="Text 7"/>
          <p:cNvSpPr/>
          <p:nvPr/>
        </p:nvSpPr>
        <p:spPr>
          <a:xfrm>
            <a:off x="2976752" y="5565583"/>
            <a:ext cx="1437078" cy="817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Feature Engineering</a:t>
            </a:r>
            <a:endParaRPr lang="en-US" dirty="0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D75E1ED8-82CF-023F-A003-4707ED69A4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6353" y="1079962"/>
            <a:ext cx="5623560" cy="6740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User Input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Academic details</a:t>
            </a: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Skills</a:t>
            </a: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Experience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2. Feature Engineering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Technical strength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Soft skills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Experience index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Academic index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3. Machine Learning Model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Predicts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Top-3 Career Categories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Uses probability-based ranking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4. Recommendation Layer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Suggests:</a:t>
            </a:r>
          </a:p>
          <a:p>
            <a:pPr marL="1200150" lvl="2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Caree Category</a:t>
            </a:r>
          </a:p>
          <a:p>
            <a:pPr marL="1200150" lvl="2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Relevant Fields</a:t>
            </a:r>
          </a:p>
          <a:p>
            <a:pPr marL="1200150" lvl="2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Exact Career Roles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5. User Interface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-based interactive web app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FE45B47-32E0-3E57-8BB0-32C19B0C44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65572" y="7606163"/>
            <a:ext cx="1964828" cy="6234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570" y="959287"/>
            <a:ext cx="5361503" cy="670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&amp; Results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50570" y="2109192"/>
            <a:ext cx="4221123" cy="707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9000</a:t>
            </a:r>
            <a:endParaRPr lang="en-US" sz="5550" dirty="0"/>
          </a:p>
        </p:txBody>
      </p:sp>
      <p:sp>
        <p:nvSpPr>
          <p:cNvPr id="4" name="Text 2"/>
          <p:cNvSpPr/>
          <p:nvPr/>
        </p:nvSpPr>
        <p:spPr>
          <a:xfrm>
            <a:off x="1520785" y="3063716"/>
            <a:ext cx="2680692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Student Profiles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750570" y="3510677"/>
            <a:ext cx="4221123" cy="641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Dataset size used for training and validation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5204579" y="2109192"/>
            <a:ext cx="4221123" cy="707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45%</a:t>
            </a:r>
            <a:endParaRPr lang="en-US" sz="5550" dirty="0"/>
          </a:p>
        </p:txBody>
      </p:sp>
      <p:sp>
        <p:nvSpPr>
          <p:cNvPr id="7" name="Text 5"/>
          <p:cNvSpPr/>
          <p:nvPr/>
        </p:nvSpPr>
        <p:spPr>
          <a:xfrm>
            <a:off x="5974794" y="3063716"/>
            <a:ext cx="2680692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Top-1 Accuracy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5204579" y="3510677"/>
            <a:ext cx="4221123" cy="641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Correctly predicting the primary career category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9658588" y="2109192"/>
            <a:ext cx="4221123" cy="707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75%</a:t>
            </a:r>
            <a:endParaRPr lang="en-US" sz="5550" dirty="0"/>
          </a:p>
        </p:txBody>
      </p:sp>
      <p:sp>
        <p:nvSpPr>
          <p:cNvPr id="10" name="Text 8"/>
          <p:cNvSpPr/>
          <p:nvPr/>
        </p:nvSpPr>
        <p:spPr>
          <a:xfrm>
            <a:off x="10428803" y="3063716"/>
            <a:ext cx="2680692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Top-3 Accuracy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9658588" y="3510677"/>
            <a:ext cx="4221123" cy="641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Success rate within top three recommendations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50570" y="4431149"/>
            <a:ext cx="3988713" cy="402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Machine Learning Details</a:t>
            </a:r>
            <a:endParaRPr lang="en-US" sz="2500" dirty="0"/>
          </a:p>
        </p:txBody>
      </p:sp>
      <p:sp>
        <p:nvSpPr>
          <p:cNvPr id="13" name="Text 11"/>
          <p:cNvSpPr/>
          <p:nvPr/>
        </p:nvSpPr>
        <p:spPr>
          <a:xfrm>
            <a:off x="750570" y="5298996"/>
            <a:ext cx="2680692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Models Used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750570" y="5820489"/>
            <a:ext cx="6303050" cy="6412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Logistic Regression</a:t>
            </a:r>
            <a:endParaRPr lang="en-US" sz="16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Random Forest Classifier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50570" y="6629416"/>
            <a:ext cx="6303050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Target Variable: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Career Category classification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584400" y="5298996"/>
            <a:ext cx="4035028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Why Top-3 Recommendations?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7584400" y="5820489"/>
            <a:ext cx="6303050" cy="1282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Career decisions are not deterministic. Providing multiple ranked options improves usefulness, builds trust, and aligns with industry practices where systems offer recommendations rather than absolute predictions.</a:t>
            </a:r>
            <a:endParaRPr lang="en-US" sz="16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7D89F80-6C1F-D792-AC22-7E6A69B9A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5572" y="7606163"/>
            <a:ext cx="1964828" cy="6234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1278" y="651153"/>
            <a:ext cx="493680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Application, Impact &amp; Conclusion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01278" y="1061323"/>
            <a:ext cx="1851184" cy="231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Application Features</a:t>
            </a:r>
            <a:endParaRPr lang="en-US" sz="14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1278" y="1385173"/>
            <a:ext cx="308491" cy="3084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278" y="1770697"/>
            <a:ext cx="1542693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Clean UI</a:t>
            </a: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701278" y="2000488"/>
            <a:ext cx="7741444" cy="148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Professional Streamlit interface with no scrolling navigation</a:t>
            </a:r>
            <a:endParaRPr lang="en-US" sz="9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1278" y="2271951"/>
            <a:ext cx="308491" cy="30849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01278" y="2657475"/>
            <a:ext cx="1876782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Top-3 Recommendations</a:t>
            </a:r>
            <a:endParaRPr lang="en-US" sz="1200" dirty="0"/>
          </a:p>
        </p:txBody>
      </p:sp>
      <p:sp>
        <p:nvSpPr>
          <p:cNvPr id="10" name="Text 5"/>
          <p:cNvSpPr/>
          <p:nvPr/>
        </p:nvSpPr>
        <p:spPr>
          <a:xfrm>
            <a:off x="701278" y="2887266"/>
            <a:ext cx="7741444" cy="148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Confidence scores for each career option</a:t>
            </a:r>
            <a:endParaRPr lang="en-US" sz="9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1278" y="3158728"/>
            <a:ext cx="308491" cy="30849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01278" y="3544252"/>
            <a:ext cx="1628299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Real-Time Interaction</a:t>
            </a:r>
            <a:endParaRPr lang="en-US" sz="1200" dirty="0"/>
          </a:p>
        </p:txBody>
      </p:sp>
      <p:sp>
        <p:nvSpPr>
          <p:cNvPr id="13" name="Text 7"/>
          <p:cNvSpPr/>
          <p:nvPr/>
        </p:nvSpPr>
        <p:spPr>
          <a:xfrm>
            <a:off x="701278" y="3774043"/>
            <a:ext cx="7741444" cy="148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Reset functionality and instant updates</a:t>
            </a:r>
            <a:endParaRPr lang="en-US" sz="9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01278" y="4045506"/>
            <a:ext cx="308491" cy="30849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01278" y="4431030"/>
            <a:ext cx="1542693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Intelligent Handling</a:t>
            </a:r>
            <a:endParaRPr lang="en-US" sz="1200" dirty="0"/>
          </a:p>
        </p:txBody>
      </p:sp>
      <p:sp>
        <p:nvSpPr>
          <p:cNvPr id="16" name="Text 9"/>
          <p:cNvSpPr/>
          <p:nvPr/>
        </p:nvSpPr>
        <p:spPr>
          <a:xfrm>
            <a:off x="701278" y="4660821"/>
            <a:ext cx="7741444" cy="148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Manages interdisciplinary profiles effectively</a:t>
            </a:r>
            <a:endParaRPr lang="en-US" sz="950" dirty="0"/>
          </a:p>
        </p:txBody>
      </p:sp>
      <p:sp>
        <p:nvSpPr>
          <p:cNvPr id="17" name="Text 10"/>
          <p:cNvSpPr/>
          <p:nvPr/>
        </p:nvSpPr>
        <p:spPr>
          <a:xfrm>
            <a:off x="701278" y="4901446"/>
            <a:ext cx="2411849" cy="231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Impact &amp; Future Directions</a:t>
            </a:r>
            <a:endParaRPr lang="en-US" sz="1450" dirty="0"/>
          </a:p>
        </p:txBody>
      </p:sp>
      <p:sp>
        <p:nvSpPr>
          <p:cNvPr id="18" name="Shape 11"/>
          <p:cNvSpPr/>
          <p:nvPr/>
        </p:nvSpPr>
        <p:spPr>
          <a:xfrm>
            <a:off x="701278" y="5225296"/>
            <a:ext cx="3839885" cy="1219795"/>
          </a:xfrm>
          <a:prstGeom prst="roundRect">
            <a:avLst>
              <a:gd name="adj" fmla="val 424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Shape 12"/>
          <p:cNvSpPr/>
          <p:nvPr/>
        </p:nvSpPr>
        <p:spPr>
          <a:xfrm>
            <a:off x="832247" y="5356265"/>
            <a:ext cx="370165" cy="370165"/>
          </a:xfrm>
          <a:prstGeom prst="roundRect">
            <a:avLst>
              <a:gd name="adj" fmla="val 2470002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0" name="Image 5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34045" y="5458063"/>
            <a:ext cx="166568" cy="166568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832247" y="5788104"/>
            <a:ext cx="1542693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Reduces Mismatch</a:t>
            </a:r>
            <a:endParaRPr lang="en-US" sz="1200" dirty="0"/>
          </a:p>
        </p:txBody>
      </p:sp>
      <p:sp>
        <p:nvSpPr>
          <p:cNvPr id="22" name="Text 14"/>
          <p:cNvSpPr/>
          <p:nvPr/>
        </p:nvSpPr>
        <p:spPr>
          <a:xfrm>
            <a:off x="832247" y="6017895"/>
            <a:ext cx="3577947" cy="296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Helps students explore multiple options and make skill-based decisions</a:t>
            </a:r>
            <a:endParaRPr lang="en-US" sz="950" dirty="0"/>
          </a:p>
        </p:txBody>
      </p:sp>
      <p:sp>
        <p:nvSpPr>
          <p:cNvPr id="23" name="Shape 15"/>
          <p:cNvSpPr/>
          <p:nvPr/>
        </p:nvSpPr>
        <p:spPr>
          <a:xfrm>
            <a:off x="4602837" y="5225296"/>
            <a:ext cx="3839885" cy="1219795"/>
          </a:xfrm>
          <a:prstGeom prst="roundRect">
            <a:avLst>
              <a:gd name="adj" fmla="val 424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4" name="Shape 16"/>
          <p:cNvSpPr/>
          <p:nvPr/>
        </p:nvSpPr>
        <p:spPr>
          <a:xfrm>
            <a:off x="4733806" y="5356265"/>
            <a:ext cx="370165" cy="370165"/>
          </a:xfrm>
          <a:prstGeom prst="roundRect">
            <a:avLst>
              <a:gd name="adj" fmla="val 2470002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5" name="Image 6" descr="preencoded.png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835604" y="5458063"/>
            <a:ext cx="166568" cy="166568"/>
          </a:xfrm>
          <a:prstGeom prst="rect">
            <a:avLst/>
          </a:prstGeom>
        </p:spPr>
      </p:pic>
      <p:sp>
        <p:nvSpPr>
          <p:cNvPr id="26" name="Text 17"/>
          <p:cNvSpPr/>
          <p:nvPr/>
        </p:nvSpPr>
        <p:spPr>
          <a:xfrm>
            <a:off x="4733806" y="5788104"/>
            <a:ext cx="167687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Decision-Support Tool</a:t>
            </a:r>
            <a:endParaRPr lang="en-US" sz="1200" dirty="0"/>
          </a:p>
        </p:txBody>
      </p:sp>
      <p:sp>
        <p:nvSpPr>
          <p:cNvPr id="27" name="Text 18"/>
          <p:cNvSpPr/>
          <p:nvPr/>
        </p:nvSpPr>
        <p:spPr>
          <a:xfrm>
            <a:off x="4733806" y="6017895"/>
            <a:ext cx="3577947" cy="148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Acts as intelligent assistant, not a rule-based predictor</a:t>
            </a:r>
            <a:endParaRPr lang="en-US" sz="950" dirty="0"/>
          </a:p>
        </p:txBody>
      </p:sp>
      <p:sp>
        <p:nvSpPr>
          <p:cNvPr id="28" name="Shape 19"/>
          <p:cNvSpPr/>
          <p:nvPr/>
        </p:nvSpPr>
        <p:spPr>
          <a:xfrm>
            <a:off x="701278" y="6506766"/>
            <a:ext cx="7741444" cy="1071682"/>
          </a:xfrm>
          <a:prstGeom prst="roundRect">
            <a:avLst>
              <a:gd name="adj" fmla="val 483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9" name="Shape 20"/>
          <p:cNvSpPr/>
          <p:nvPr/>
        </p:nvSpPr>
        <p:spPr>
          <a:xfrm>
            <a:off x="832247" y="6637734"/>
            <a:ext cx="370165" cy="370165"/>
          </a:xfrm>
          <a:prstGeom prst="roundRect">
            <a:avLst>
              <a:gd name="adj" fmla="val 2470002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30" name="Image 7" descr="preencoded.png"/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34045" y="6739533"/>
            <a:ext cx="166568" cy="166568"/>
          </a:xfrm>
          <a:prstGeom prst="rect">
            <a:avLst/>
          </a:prstGeom>
        </p:spPr>
      </p:pic>
      <p:sp>
        <p:nvSpPr>
          <p:cNvPr id="31" name="Text 21"/>
          <p:cNvSpPr/>
          <p:nvPr/>
        </p:nvSpPr>
        <p:spPr>
          <a:xfrm>
            <a:off x="832247" y="7069574"/>
            <a:ext cx="1542693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Scalable Solution</a:t>
            </a:r>
            <a:endParaRPr lang="en-US" sz="1200" dirty="0"/>
          </a:p>
        </p:txBody>
      </p:sp>
      <p:sp>
        <p:nvSpPr>
          <p:cNvPr id="32" name="Text 22"/>
          <p:cNvSpPr/>
          <p:nvPr/>
        </p:nvSpPr>
        <p:spPr>
          <a:xfrm>
            <a:off x="832247" y="7299365"/>
            <a:ext cx="7479506" cy="148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Can extend with psychometric data, larger datasets, institutional deployment</a:t>
            </a:r>
            <a:endParaRPr lang="en-US" sz="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355</Words>
  <Application>Microsoft Office PowerPoint</Application>
  <PresentationFormat>Custom</PresentationFormat>
  <Paragraphs>82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Santosh</dc:creator>
  <cp:lastModifiedBy>pranav sukale</cp:lastModifiedBy>
  <cp:revision>5</cp:revision>
  <dcterms:created xsi:type="dcterms:W3CDTF">2026-02-10T15:44:53Z</dcterms:created>
  <dcterms:modified xsi:type="dcterms:W3CDTF">2026-02-10T16:44:31Z</dcterms:modified>
</cp:coreProperties>
</file>